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h4FLspS54Y4hVpYwT6l6EKGE17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F08B0A2-0F65-40FE-83BA-EEB6FFE512DA}">
  <a:tblStyle styleId="{2F08B0A2-0F65-40FE-83BA-EEB6FFE512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718daa2df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718daa2df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2425b4d81_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g172425b4d81_1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72425b4d81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g172425b4d81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72425b4d81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g172425b4d81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72425b4d81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g172425b4d81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0" name="Google Shape;20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17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26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8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1.png"/><Relationship Id="rId5" Type="http://schemas.openxmlformats.org/officeDocument/2006/relationships/image" Target="../media/image9.jp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3.jpg"/><Relationship Id="rId6" Type="http://schemas.openxmlformats.org/officeDocument/2006/relationships/image" Target="../media/image17.png"/><Relationship Id="rId7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6.png"/><Relationship Id="rId5" Type="http://schemas.openxmlformats.org/officeDocument/2006/relationships/image" Target="../media/image5.jpg"/><Relationship Id="rId6" Type="http://schemas.openxmlformats.org/officeDocument/2006/relationships/image" Target="../media/image20.png"/><Relationship Id="rId7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31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hyperlink" Target="http://drive.google.com/file/d/1oKcvWHvcyE6aSv4Hcy1GSm1ifKbGhV_n/view" TargetMode="External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025" y="2207985"/>
            <a:ext cx="1671586" cy="72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043" y="1267645"/>
            <a:ext cx="6858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2043" y="319205"/>
            <a:ext cx="508379" cy="65921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"/>
          <p:cNvSpPr txBox="1"/>
          <p:nvPr>
            <p:ph idx="4294967295" type="title"/>
          </p:nvPr>
        </p:nvSpPr>
        <p:spPr>
          <a:xfrm>
            <a:off x="3864750" y="2503513"/>
            <a:ext cx="49407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25" lIns="32725" spcFirstLastPara="1" rIns="32725" wrap="square" tIns="32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Zeitgeist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4572000" y="259475"/>
            <a:ext cx="3526200" cy="20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" sz="2200">
                <a:latin typeface="Montserrat"/>
                <a:ea typeface="Montserrat"/>
                <a:cs typeface="Montserrat"/>
                <a:sym typeface="Montserrat"/>
              </a:rPr>
              <a:t>Автоматическая таксация лесов: </a:t>
            </a:r>
            <a:r>
              <a:rPr b="1" lang="ru">
                <a:solidFill>
                  <a:schemeClr val="dk1"/>
                </a:solidFill>
              </a:rPr>
              <a:t> </a:t>
            </a:r>
            <a:r>
              <a:rPr lang="ru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распознавание пород деревьев и оценка лесных древесных ресурсов</a:t>
            </a:r>
            <a:endParaRPr i="0" sz="2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b="0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ru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Команда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23" name="Google Shape;223;p4"/>
          <p:cNvGraphicFramePr/>
          <p:nvPr/>
        </p:nvGraphicFramePr>
        <p:xfrm>
          <a:off x="-250150" y="11558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{2F08B0A2-0F65-40FE-83BA-EEB6FFE512DA}</a:tableStyleId>
              </a:tblPr>
              <a:tblGrid>
                <a:gridCol w="1525850"/>
                <a:gridCol w="2150650"/>
                <a:gridCol w="425300"/>
                <a:gridCol w="5001450"/>
              </a:tblGrid>
              <a:tr h="53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Пешиков В.Е.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management, data set, communication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Самсонова В.И.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design, research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Скворцов И.М.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ML, python, git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Стулов И.С.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se</a:t>
                      </a:r>
                      <a:r>
                        <a:rPr lang="ru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t, research</a:t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Чистов В.А.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-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ML, python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4" name="Google Shape;22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147" y="1890463"/>
            <a:ext cx="654001" cy="63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675" y="2693924"/>
            <a:ext cx="584954" cy="5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675" y="1202399"/>
            <a:ext cx="584950" cy="578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370" y="3380413"/>
            <a:ext cx="615560" cy="6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675" y="4106513"/>
            <a:ext cx="584950" cy="5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3990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718daa2df9_0_7"/>
          <p:cNvSpPr txBox="1"/>
          <p:nvPr>
            <p:ph type="title"/>
          </p:nvPr>
        </p:nvSpPr>
        <p:spPr>
          <a:xfrm>
            <a:off x="628650" y="20746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/>
          <p:nvPr/>
        </p:nvSpPr>
        <p:spPr>
          <a:xfrm>
            <a:off x="301699" y="135566"/>
            <a:ext cx="653903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ru" sz="3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4" name="Google Shape;94;p5"/>
          <p:cNvGrpSpPr/>
          <p:nvPr/>
        </p:nvGrpSpPr>
        <p:grpSpPr>
          <a:xfrm>
            <a:off x="-88203" y="568095"/>
            <a:ext cx="5473558" cy="4443955"/>
            <a:chOff x="-88203" y="568095"/>
            <a:chExt cx="5473558" cy="4443955"/>
          </a:xfrm>
        </p:grpSpPr>
        <p:pic>
          <p:nvPicPr>
            <p:cNvPr id="95" name="Google Shape;95;p5"/>
            <p:cNvPicPr preferRelativeResize="0"/>
            <p:nvPr/>
          </p:nvPicPr>
          <p:blipFill rotWithShape="1">
            <a:blip r:embed="rId4">
              <a:alphaModFix/>
            </a:blip>
            <a:srcRect b="7335" l="19214" r="11720" t="22802"/>
            <a:stretch/>
          </p:blipFill>
          <p:spPr>
            <a:xfrm rot="-791725">
              <a:off x="236601" y="1073750"/>
              <a:ext cx="4823950" cy="3403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5"/>
            <p:cNvSpPr/>
            <p:nvPr/>
          </p:nvSpPr>
          <p:spPr>
            <a:xfrm>
              <a:off x="301700" y="4395250"/>
              <a:ext cx="1311900" cy="616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u="sng"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97" name="Google Shape;97;p5"/>
          <p:cNvSpPr/>
          <p:nvPr/>
        </p:nvSpPr>
        <p:spPr>
          <a:xfrm>
            <a:off x="4869188" y="2107754"/>
            <a:ext cx="546600" cy="80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A399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ru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5">
            <a:alphaModFix/>
          </a:blip>
          <a:srcRect b="6881" l="0" r="0" t="0"/>
          <a:stretch/>
        </p:blipFill>
        <p:spPr>
          <a:xfrm>
            <a:off x="5902925" y="852375"/>
            <a:ext cx="2271400" cy="37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ru" sz="3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6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ru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1724" y="2070762"/>
            <a:ext cx="1721100" cy="17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3662" y="2070752"/>
            <a:ext cx="1699088" cy="169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 txBox="1"/>
          <p:nvPr/>
        </p:nvSpPr>
        <p:spPr>
          <a:xfrm>
            <a:off x="3633638" y="1338775"/>
            <a:ext cx="221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“Нарезка” ортофотоплана</a:t>
            </a:r>
            <a:endParaRPr b="1"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6"/>
          <p:cNvPicPr preferRelativeResize="0"/>
          <p:nvPr/>
        </p:nvPicPr>
        <p:blipFill rotWithShape="1">
          <a:blip r:embed="rId6">
            <a:alphaModFix/>
          </a:blip>
          <a:srcRect b="7335" l="19214" r="11720" t="22802"/>
          <a:stretch/>
        </p:blipFill>
        <p:spPr>
          <a:xfrm>
            <a:off x="268900" y="1956325"/>
            <a:ext cx="2732352" cy="19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"/>
          <p:cNvSpPr txBox="1"/>
          <p:nvPr/>
        </p:nvSpPr>
        <p:spPr>
          <a:xfrm>
            <a:off x="416962" y="1461775"/>
            <a:ext cx="270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О</a:t>
            </a:r>
            <a:r>
              <a:rPr b="1" lang="ru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ртофотоплан</a:t>
            </a:r>
            <a:endParaRPr b="1"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3169138" y="2520079"/>
            <a:ext cx="546600" cy="80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A399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"/>
          <p:cNvSpPr txBox="1"/>
          <p:nvPr/>
        </p:nvSpPr>
        <p:spPr>
          <a:xfrm>
            <a:off x="6245263" y="1470675"/>
            <a:ext cx="239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Разметка </a:t>
            </a:r>
            <a:endParaRPr b="1"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5770675" y="2520079"/>
            <a:ext cx="546600" cy="80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A399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"/>
          <p:cNvSpPr/>
          <p:nvPr/>
        </p:nvSpPr>
        <p:spPr>
          <a:xfrm>
            <a:off x="261775" y="3572850"/>
            <a:ext cx="546600" cy="32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72425b4d81_1_3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g172425b4d81_1_3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ru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g172425b4d81_1_3"/>
          <p:cNvPicPr preferRelativeResize="0"/>
          <p:nvPr/>
        </p:nvPicPr>
        <p:blipFill rotWithShape="1">
          <a:blip r:embed="rId4">
            <a:alphaModFix/>
          </a:blip>
          <a:srcRect b="3686" l="28046" r="52739" t="3686"/>
          <a:stretch/>
        </p:blipFill>
        <p:spPr>
          <a:xfrm>
            <a:off x="3631550" y="3166075"/>
            <a:ext cx="1588198" cy="16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72425b4d81_1_3"/>
          <p:cNvSpPr txBox="1"/>
          <p:nvPr/>
        </p:nvSpPr>
        <p:spPr>
          <a:xfrm>
            <a:off x="3038300" y="2757113"/>
            <a:ext cx="3248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нейронки</a:t>
            </a:r>
            <a:endParaRPr b="1"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g172425b4d81_1_3"/>
          <p:cNvSpPr txBox="1"/>
          <p:nvPr/>
        </p:nvSpPr>
        <p:spPr>
          <a:xfrm>
            <a:off x="3474431" y="797738"/>
            <a:ext cx="251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Маскирование</a:t>
            </a:r>
            <a:endParaRPr b="1"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" name="Google Shape;124;g172425b4d81_1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2321" y="985250"/>
            <a:ext cx="1628580" cy="1628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72425b4d81_1_3"/>
          <p:cNvSpPr/>
          <p:nvPr/>
        </p:nvSpPr>
        <p:spPr>
          <a:xfrm>
            <a:off x="4500354" y="1564970"/>
            <a:ext cx="502500" cy="73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A399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g172425b4d81_1_3"/>
          <p:cNvPicPr preferRelativeResize="0"/>
          <p:nvPr/>
        </p:nvPicPr>
        <p:blipFill rotWithShape="1">
          <a:blip r:embed="rId6">
            <a:alphaModFix/>
          </a:blip>
          <a:srcRect b="8349" l="29273" r="28702" t="17828"/>
          <a:stretch/>
        </p:blipFill>
        <p:spPr>
          <a:xfrm>
            <a:off x="2036150" y="1005976"/>
            <a:ext cx="1713691" cy="169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72425b4d81_1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5775" y="2965887"/>
            <a:ext cx="971525" cy="9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172425b4d81_1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5775" y="3976438"/>
            <a:ext cx="971525" cy="9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72425b4d81_1_3"/>
          <p:cNvSpPr/>
          <p:nvPr/>
        </p:nvSpPr>
        <p:spPr>
          <a:xfrm>
            <a:off x="2658150" y="3556729"/>
            <a:ext cx="546600" cy="80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A399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172425b4d81_1_3"/>
          <p:cNvSpPr/>
          <p:nvPr/>
        </p:nvSpPr>
        <p:spPr>
          <a:xfrm>
            <a:off x="5516125" y="3520541"/>
            <a:ext cx="546600" cy="80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A399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72425b4d81_1_3"/>
          <p:cNvSpPr/>
          <p:nvPr/>
        </p:nvSpPr>
        <p:spPr>
          <a:xfrm>
            <a:off x="6596925" y="3204525"/>
            <a:ext cx="1345500" cy="1504800"/>
          </a:xfrm>
          <a:prstGeom prst="can">
            <a:avLst>
              <a:gd fmla="val 25000" name="adj"/>
            </a:avLst>
          </a:prstGeom>
          <a:solidFill>
            <a:srgbClr val="2A399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Набор </a:t>
            </a:r>
            <a:r>
              <a:rPr b="1"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весов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72425b4d81_1_42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0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g172425b4d81_1_42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ru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g172425b4d81_1_42"/>
          <p:cNvSpPr/>
          <p:nvPr/>
        </p:nvSpPr>
        <p:spPr>
          <a:xfrm>
            <a:off x="3551350" y="1396000"/>
            <a:ext cx="1809300" cy="2734800"/>
          </a:xfrm>
          <a:prstGeom prst="can">
            <a:avLst>
              <a:gd fmla="val 25000" name="adj"/>
            </a:avLst>
          </a:prstGeom>
          <a:solidFill>
            <a:srgbClr val="2A399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Набор весов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g172425b4d81_1_42"/>
          <p:cNvSpPr/>
          <p:nvPr/>
        </p:nvSpPr>
        <p:spPr>
          <a:xfrm>
            <a:off x="5662900" y="2363191"/>
            <a:ext cx="546600" cy="80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A399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72425b4d81_1_42"/>
          <p:cNvSpPr/>
          <p:nvPr/>
        </p:nvSpPr>
        <p:spPr>
          <a:xfrm>
            <a:off x="2702500" y="2363191"/>
            <a:ext cx="546600" cy="80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A399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g172425b4d81_1_42"/>
          <p:cNvPicPr preferRelativeResize="0"/>
          <p:nvPr/>
        </p:nvPicPr>
        <p:blipFill rotWithShape="1">
          <a:blip r:embed="rId4">
            <a:alphaModFix/>
          </a:blip>
          <a:srcRect b="6875" l="10488" r="3118" t="3244"/>
          <a:stretch/>
        </p:blipFill>
        <p:spPr>
          <a:xfrm>
            <a:off x="784975" y="2756047"/>
            <a:ext cx="1679049" cy="1699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72425b4d81_1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977" y="1016937"/>
            <a:ext cx="1679037" cy="167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72425b4d81_1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0175" y="712775"/>
            <a:ext cx="2091275" cy="183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72425b4d81_1_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3575" y="2513875"/>
            <a:ext cx="2144483" cy="18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0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ru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План развития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p7"/>
          <p:cNvPicPr preferRelativeResize="0"/>
          <p:nvPr/>
        </p:nvPicPr>
        <p:blipFill rotWithShape="1">
          <a:blip r:embed="rId4">
            <a:alphaModFix/>
          </a:blip>
          <a:srcRect b="5802" l="33536" r="21997" t="17955"/>
          <a:stretch/>
        </p:blipFill>
        <p:spPr>
          <a:xfrm rot="12">
            <a:off x="4205800" y="1986902"/>
            <a:ext cx="1410701" cy="136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7"/>
          <p:cNvPicPr preferRelativeResize="0"/>
          <p:nvPr/>
        </p:nvPicPr>
        <p:blipFill rotWithShape="1">
          <a:blip r:embed="rId5">
            <a:alphaModFix/>
          </a:blip>
          <a:srcRect b="3686" l="28046" r="52739" t="3686"/>
          <a:stretch/>
        </p:blipFill>
        <p:spPr>
          <a:xfrm>
            <a:off x="5774833" y="1784701"/>
            <a:ext cx="1588198" cy="16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 txBox="1"/>
          <p:nvPr/>
        </p:nvSpPr>
        <p:spPr>
          <a:xfrm>
            <a:off x="5498550" y="3563575"/>
            <a:ext cx="25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Время расчета </a:t>
            </a:r>
            <a:r>
              <a:rPr b="1" lang="ru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~10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[с]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4" name="Google Shape;154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">
            <a:off x="7438434" y="2103652"/>
            <a:ext cx="1384201" cy="121603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 txBox="1"/>
          <p:nvPr/>
        </p:nvSpPr>
        <p:spPr>
          <a:xfrm>
            <a:off x="7263975" y="1742150"/>
            <a:ext cx="19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Маска 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Площадь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4415850" y="2480638"/>
            <a:ext cx="990600" cy="373200"/>
          </a:xfrm>
          <a:prstGeom prst="flowChartAlternateProcess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Гектар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325" y="137777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325" y="203587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325" y="263722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325" y="323857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325" y="378232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325" y="4326075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"/>
          <p:cNvSpPr/>
          <p:nvPr/>
        </p:nvSpPr>
        <p:spPr>
          <a:xfrm>
            <a:off x="766250" y="1397425"/>
            <a:ext cx="3179100" cy="36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Размеченный датасет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766250" y="1986900"/>
            <a:ext cx="3179100" cy="44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Скрипт-маскер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(создающий маски для учителя)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766250" y="2588313"/>
            <a:ext cx="3179100" cy="44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Скрипт-аугментатор (увеличивающий датасет)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766250" y="3258225"/>
            <a:ext cx="3179100" cy="36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Нейронка и ее обучение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766250" y="3782325"/>
            <a:ext cx="3179100" cy="36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Демо нейронки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766250" y="4345725"/>
            <a:ext cx="3179100" cy="36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72425b4d81_0_40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0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g172425b4d81_0_40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ru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План развития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g172425b4d81_0_40"/>
          <p:cNvSpPr/>
          <p:nvPr/>
        </p:nvSpPr>
        <p:spPr>
          <a:xfrm>
            <a:off x="1245225" y="852375"/>
            <a:ext cx="452700" cy="445800"/>
          </a:xfrm>
          <a:prstGeom prst="flowChartConnector">
            <a:avLst/>
          </a:prstGeom>
          <a:solidFill>
            <a:srgbClr val="2A3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g172425b4d81_0_40"/>
          <p:cNvSpPr/>
          <p:nvPr/>
        </p:nvSpPr>
        <p:spPr>
          <a:xfrm>
            <a:off x="1807975" y="894825"/>
            <a:ext cx="5910900" cy="36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.shp файла и .dbf к нему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g172425b4d81_0_40"/>
          <p:cNvSpPr/>
          <p:nvPr/>
        </p:nvSpPr>
        <p:spPr>
          <a:xfrm>
            <a:off x="1245225" y="1368850"/>
            <a:ext cx="452700" cy="445800"/>
          </a:xfrm>
          <a:prstGeom prst="flowChartConnector">
            <a:avLst/>
          </a:prstGeom>
          <a:solidFill>
            <a:srgbClr val="2A3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g172425b4d81_0_40"/>
          <p:cNvSpPr/>
          <p:nvPr/>
        </p:nvSpPr>
        <p:spPr>
          <a:xfrm>
            <a:off x="1807975" y="1411300"/>
            <a:ext cx="5910900" cy="36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Написание скрипта деления изображений на меньшие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g172425b4d81_0_40"/>
          <p:cNvSpPr/>
          <p:nvPr/>
        </p:nvSpPr>
        <p:spPr>
          <a:xfrm>
            <a:off x="1245225" y="1885325"/>
            <a:ext cx="452700" cy="445800"/>
          </a:xfrm>
          <a:prstGeom prst="flowChartConnector">
            <a:avLst/>
          </a:prstGeom>
          <a:solidFill>
            <a:srgbClr val="2A3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g172425b4d81_0_40"/>
          <p:cNvSpPr/>
          <p:nvPr/>
        </p:nvSpPr>
        <p:spPr>
          <a:xfrm>
            <a:off x="1807975" y="1927775"/>
            <a:ext cx="5910900" cy="36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Написание скрипта, создающего маску по карте высот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g172425b4d81_0_40"/>
          <p:cNvSpPr/>
          <p:nvPr/>
        </p:nvSpPr>
        <p:spPr>
          <a:xfrm>
            <a:off x="1245225" y="2401800"/>
            <a:ext cx="452700" cy="445800"/>
          </a:xfrm>
          <a:prstGeom prst="flowChartConnector">
            <a:avLst/>
          </a:prstGeom>
          <a:solidFill>
            <a:srgbClr val="2A3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g172425b4d81_0_40"/>
          <p:cNvSpPr/>
          <p:nvPr/>
        </p:nvSpPr>
        <p:spPr>
          <a:xfrm>
            <a:off x="1807975" y="2444250"/>
            <a:ext cx="5910900" cy="36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Переход на более точную нейронную сеть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g172425b4d81_0_40"/>
          <p:cNvSpPr/>
          <p:nvPr/>
        </p:nvSpPr>
        <p:spPr>
          <a:xfrm>
            <a:off x="1245225" y="2918275"/>
            <a:ext cx="452700" cy="445800"/>
          </a:xfrm>
          <a:prstGeom prst="flowChartConnector">
            <a:avLst/>
          </a:prstGeom>
          <a:solidFill>
            <a:srgbClr val="2A3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g172425b4d81_0_40"/>
          <p:cNvSpPr/>
          <p:nvPr/>
        </p:nvSpPr>
        <p:spPr>
          <a:xfrm>
            <a:off x="1807975" y="2918275"/>
            <a:ext cx="5910900" cy="445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Выделение отдельных</a:t>
            </a: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деревьев, их подсчет и определение параметров кроны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g172425b4d81_0_40"/>
          <p:cNvSpPr/>
          <p:nvPr/>
        </p:nvSpPr>
        <p:spPr>
          <a:xfrm>
            <a:off x="1245225" y="3434750"/>
            <a:ext cx="452700" cy="445800"/>
          </a:xfrm>
          <a:prstGeom prst="flowChartConnector">
            <a:avLst/>
          </a:prstGeom>
          <a:solidFill>
            <a:srgbClr val="2A3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g172425b4d81_0_40"/>
          <p:cNvSpPr/>
          <p:nvPr/>
        </p:nvSpPr>
        <p:spPr>
          <a:xfrm>
            <a:off x="1807975" y="3477200"/>
            <a:ext cx="5910900" cy="36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 </a:t>
            </a: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лиственных и хвойных деревьев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g172425b4d81_0_40"/>
          <p:cNvSpPr/>
          <p:nvPr/>
        </p:nvSpPr>
        <p:spPr>
          <a:xfrm>
            <a:off x="1245225" y="3951225"/>
            <a:ext cx="452700" cy="445800"/>
          </a:xfrm>
          <a:prstGeom prst="flowChartConnector">
            <a:avLst/>
          </a:prstGeom>
          <a:solidFill>
            <a:srgbClr val="2A3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g172425b4d81_0_40"/>
          <p:cNvSpPr/>
          <p:nvPr/>
        </p:nvSpPr>
        <p:spPr>
          <a:xfrm>
            <a:off x="1807975" y="3951225"/>
            <a:ext cx="5910900" cy="445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нового датасета с размеченными типами деревьев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g172425b4d81_0_40"/>
          <p:cNvSpPr/>
          <p:nvPr/>
        </p:nvSpPr>
        <p:spPr>
          <a:xfrm>
            <a:off x="1245225" y="4467700"/>
            <a:ext cx="452700" cy="445800"/>
          </a:xfrm>
          <a:prstGeom prst="flowChartConnector">
            <a:avLst/>
          </a:prstGeom>
          <a:solidFill>
            <a:srgbClr val="2A3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g172425b4d81_0_40"/>
          <p:cNvSpPr/>
          <p:nvPr/>
        </p:nvSpPr>
        <p:spPr>
          <a:xfrm>
            <a:off x="1807975" y="4510150"/>
            <a:ext cx="5910900" cy="36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нейронки на решение проблемы классификации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72425b4d81_0_15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g172425b4d81_0_15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ru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Стек технологий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g172425b4d81_0_15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0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g172425b4d81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9913" y="852363"/>
            <a:ext cx="509400" cy="5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72425b4d81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4250" y="1707750"/>
            <a:ext cx="840724" cy="5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72425b4d81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9900" y="2843850"/>
            <a:ext cx="509400" cy="5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72425b4d81_0_15"/>
          <p:cNvSpPr/>
          <p:nvPr/>
        </p:nvSpPr>
        <p:spPr>
          <a:xfrm>
            <a:off x="2781213" y="870200"/>
            <a:ext cx="1339146" cy="473742"/>
          </a:xfrm>
          <a:prstGeom prst="flowChartTerminator">
            <a:avLst/>
          </a:prstGeom>
          <a:solidFill>
            <a:srgbClr val="2A3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g172425b4d81_0_15"/>
          <p:cNvSpPr/>
          <p:nvPr/>
        </p:nvSpPr>
        <p:spPr>
          <a:xfrm>
            <a:off x="2781213" y="1725578"/>
            <a:ext cx="1339146" cy="473742"/>
          </a:xfrm>
          <a:prstGeom prst="flowChartTerminator">
            <a:avLst/>
          </a:prstGeom>
          <a:solidFill>
            <a:srgbClr val="2A3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CUDA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g172425b4d81_0_15"/>
          <p:cNvSpPr/>
          <p:nvPr/>
        </p:nvSpPr>
        <p:spPr>
          <a:xfrm>
            <a:off x="2626563" y="2861675"/>
            <a:ext cx="1648458" cy="473742"/>
          </a:xfrm>
          <a:prstGeom prst="flowChartTerminator">
            <a:avLst/>
          </a:prstGeom>
          <a:solidFill>
            <a:srgbClr val="2A3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TensorFlow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g172425b4d81_0_15"/>
          <p:cNvSpPr/>
          <p:nvPr/>
        </p:nvSpPr>
        <p:spPr>
          <a:xfrm>
            <a:off x="4572188" y="2530950"/>
            <a:ext cx="3438600" cy="11352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A3990"/>
                </a:solidFill>
                <a:latin typeface="Montserrat"/>
                <a:ea typeface="Montserrat"/>
                <a:cs typeface="Montserrat"/>
                <a:sym typeface="Montserrat"/>
              </a:rPr>
              <a:t>●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Продвинутая поддержка GPU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A3990"/>
                </a:solidFill>
                <a:latin typeface="Montserrat"/>
                <a:ea typeface="Montserrat"/>
                <a:cs typeface="Montserrat"/>
                <a:sym typeface="Montserrat"/>
              </a:rPr>
              <a:t>●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Запуск на любом устройстве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A3990"/>
                </a:solidFill>
                <a:latin typeface="Montserrat"/>
                <a:ea typeface="Montserrat"/>
                <a:cs typeface="Montserrat"/>
                <a:sym typeface="Montserrat"/>
              </a:rPr>
              <a:t>●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Легкая поддержка модулей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A3990"/>
                </a:solidFill>
                <a:latin typeface="Montserrat"/>
                <a:ea typeface="Montserrat"/>
                <a:cs typeface="Montserrat"/>
                <a:sym typeface="Montserrat"/>
              </a:rPr>
              <a:t>●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Большой набор готовых слоев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g172425b4d81_0_15"/>
          <p:cNvSpPr/>
          <p:nvPr/>
        </p:nvSpPr>
        <p:spPr>
          <a:xfrm>
            <a:off x="4572188" y="3833325"/>
            <a:ext cx="3403200" cy="8574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A3990"/>
                </a:solidFill>
                <a:latin typeface="Montserrat"/>
                <a:ea typeface="Montserrat"/>
                <a:cs typeface="Montserrat"/>
                <a:sym typeface="Montserrat"/>
              </a:rPr>
              <a:t>●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Высокоуровневая библиотека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A3990"/>
                </a:solidFill>
                <a:latin typeface="Montserrat"/>
                <a:ea typeface="Montserrat"/>
                <a:cs typeface="Montserrat"/>
                <a:sym typeface="Montserrat"/>
              </a:rPr>
              <a:t>●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Легко читаемый код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A3990"/>
                </a:solidFill>
                <a:latin typeface="Montserrat"/>
                <a:ea typeface="Montserrat"/>
                <a:cs typeface="Montserrat"/>
                <a:sym typeface="Montserrat"/>
              </a:rPr>
              <a:t>●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Высокая скорость работы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g172425b4d81_0_15"/>
          <p:cNvSpPr/>
          <p:nvPr/>
        </p:nvSpPr>
        <p:spPr>
          <a:xfrm>
            <a:off x="2626563" y="4041138"/>
            <a:ext cx="1648458" cy="473742"/>
          </a:xfrm>
          <a:prstGeom prst="flowChartTerminator">
            <a:avLst/>
          </a:prstGeom>
          <a:solidFill>
            <a:srgbClr val="2A3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Keras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g172425b4d81_0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77740" y="4023313"/>
            <a:ext cx="473751" cy="473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172425b4d81_0_15"/>
          <p:cNvSpPr/>
          <p:nvPr/>
        </p:nvSpPr>
        <p:spPr>
          <a:xfrm>
            <a:off x="4607563" y="902013"/>
            <a:ext cx="3403200" cy="4101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A3990"/>
                </a:solidFill>
                <a:latin typeface="Montserrat"/>
                <a:ea typeface="Montserrat"/>
                <a:cs typeface="Montserrat"/>
                <a:sym typeface="Montserrat"/>
              </a:rPr>
              <a:t>●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Б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ольшое количество библиотек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g172425b4d81_0_15"/>
          <p:cNvSpPr/>
          <p:nvPr/>
        </p:nvSpPr>
        <p:spPr>
          <a:xfrm>
            <a:off x="4607575" y="1725600"/>
            <a:ext cx="3403200" cy="473700"/>
          </a:xfrm>
          <a:prstGeom prst="flowChartAlternateProcess">
            <a:avLst/>
          </a:prstGeom>
          <a:solidFill>
            <a:schemeClr val="lt1"/>
          </a:solidFill>
          <a:ln cap="flat" cmpd="sng" w="19050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A3990"/>
                </a:solidFill>
                <a:latin typeface="Montserrat"/>
                <a:ea typeface="Montserrat"/>
                <a:cs typeface="Montserrat"/>
                <a:sym typeface="Montserrat"/>
              </a:rPr>
              <a:t>●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Снижение времени обучения нейронной сети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0" i="0" sz="3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10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ru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Демонстрация решения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10" title="Авиахакатон 202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0" y="10292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